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68" r:id="rId2"/>
    <p:sldId id="299" r:id="rId3"/>
    <p:sldId id="338" r:id="rId4"/>
    <p:sldId id="331" r:id="rId5"/>
    <p:sldId id="339" r:id="rId6"/>
    <p:sldId id="340" r:id="rId7"/>
    <p:sldId id="341" r:id="rId8"/>
    <p:sldId id="342" r:id="rId9"/>
    <p:sldId id="337" r:id="rId10"/>
    <p:sldId id="332" r:id="rId11"/>
    <p:sldId id="333" r:id="rId12"/>
    <p:sldId id="335" r:id="rId13"/>
    <p:sldId id="262" r:id="rId14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CCFF"/>
    <a:srgbClr val="3399FF"/>
    <a:srgbClr val="66FF33"/>
    <a:srgbClr val="33CC33"/>
    <a:srgbClr val="FF9933"/>
    <a:srgbClr val="FF6600"/>
    <a:srgbClr val="00FF00"/>
    <a:srgbClr val="99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483AA-252D-4DFA-8202-15C2DE63BB6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62F7575-09D4-4C05-BB8A-01027CE45517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Спасибо за внимание!</a:t>
          </a:r>
        </a:p>
      </dgm:t>
    </dgm:pt>
    <dgm:pt modelId="{C57B8B54-155B-4AE7-8974-158737C30D90}" type="parTrans" cxnId="{1D12ABBF-DFEB-46DA-9D7E-25B65370C8E6}">
      <dgm:prSet/>
      <dgm:spPr/>
      <dgm:t>
        <a:bodyPr/>
        <a:lstStyle/>
        <a:p>
          <a:endParaRPr lang="ru-RU"/>
        </a:p>
      </dgm:t>
    </dgm:pt>
    <dgm:pt modelId="{967EA429-E255-4647-9A4C-81225772EB6F}" type="sibTrans" cxnId="{1D12ABBF-DFEB-46DA-9D7E-25B65370C8E6}">
      <dgm:prSet/>
      <dgm:spPr/>
      <dgm:t>
        <a:bodyPr/>
        <a:lstStyle/>
        <a:p>
          <a:endParaRPr lang="ru-RU"/>
        </a:p>
      </dgm:t>
    </dgm:pt>
    <dgm:pt modelId="{845ED736-648A-43A5-AE26-9CDA05413C34}" type="pres">
      <dgm:prSet presAssocID="{180483AA-252D-4DFA-8202-15C2DE63BB63}" presName="linearFlow" presStyleCnt="0">
        <dgm:presLayoutVars>
          <dgm:dir/>
          <dgm:resizeHandles val="exact"/>
        </dgm:presLayoutVars>
      </dgm:prSet>
      <dgm:spPr/>
    </dgm:pt>
    <dgm:pt modelId="{B2AF9EE7-560F-47D4-B810-941DB206A2B0}" type="pres">
      <dgm:prSet presAssocID="{162F7575-09D4-4C05-BB8A-01027CE45517}" presName="composite" presStyleCnt="0"/>
      <dgm:spPr/>
    </dgm:pt>
    <dgm:pt modelId="{D19D7758-5C2B-4AE8-82B5-B7B509F96924}" type="pres">
      <dgm:prSet presAssocID="{162F7575-09D4-4C05-BB8A-01027CE45517}" presName="imgShp" presStyleLbl="fgImgPlace1" presStyleIdx="0" presStyleCnt="1" custScaleX="148931" custScaleY="148634" custLinFactNeighborX="9676" custLinFactNeighborY="-282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:\Users\SONY\Desktop\Books-for-kids.jpg"/>
        </a:ext>
      </dgm:extLst>
    </dgm:pt>
    <dgm:pt modelId="{7DCF9C3B-D3A3-4CB6-A94B-0A774C0B1BA4}" type="pres">
      <dgm:prSet presAssocID="{162F7575-09D4-4C05-BB8A-01027CE45517}" presName="txShp" presStyleLbl="node1" presStyleIdx="0" presStyleCnt="1" custScaleX="150376" custLinFactNeighborX="-3930" custLinFactNeighborY="65414">
        <dgm:presLayoutVars>
          <dgm:bulletEnabled val="1"/>
        </dgm:presLayoutVars>
      </dgm:prSet>
      <dgm:spPr/>
    </dgm:pt>
  </dgm:ptLst>
  <dgm:cxnLst>
    <dgm:cxn modelId="{1D12ABBF-DFEB-46DA-9D7E-25B65370C8E6}" srcId="{180483AA-252D-4DFA-8202-15C2DE63BB63}" destId="{162F7575-09D4-4C05-BB8A-01027CE45517}" srcOrd="0" destOrd="0" parTransId="{C57B8B54-155B-4AE7-8974-158737C30D90}" sibTransId="{967EA429-E255-4647-9A4C-81225772EB6F}"/>
    <dgm:cxn modelId="{1654B5D7-9C7C-4E24-BEA6-1BBCD29A0C10}" type="presOf" srcId="{180483AA-252D-4DFA-8202-15C2DE63BB63}" destId="{845ED736-648A-43A5-AE26-9CDA05413C34}" srcOrd="0" destOrd="0" presId="urn:microsoft.com/office/officeart/2005/8/layout/vList3"/>
    <dgm:cxn modelId="{024702DF-C1A8-4F54-A3A8-F1DDA711C3B7}" type="presOf" srcId="{162F7575-09D4-4C05-BB8A-01027CE45517}" destId="{7DCF9C3B-D3A3-4CB6-A94B-0A774C0B1BA4}" srcOrd="0" destOrd="0" presId="urn:microsoft.com/office/officeart/2005/8/layout/vList3"/>
    <dgm:cxn modelId="{2A726CC2-C71D-418E-A81C-B7EB048C621D}" type="presParOf" srcId="{845ED736-648A-43A5-AE26-9CDA05413C34}" destId="{B2AF9EE7-560F-47D4-B810-941DB206A2B0}" srcOrd="0" destOrd="0" presId="urn:microsoft.com/office/officeart/2005/8/layout/vList3"/>
    <dgm:cxn modelId="{269C9269-71FE-47F0-826A-996C131FC5F2}" type="presParOf" srcId="{B2AF9EE7-560F-47D4-B810-941DB206A2B0}" destId="{D19D7758-5C2B-4AE8-82B5-B7B509F96924}" srcOrd="0" destOrd="0" presId="urn:microsoft.com/office/officeart/2005/8/layout/vList3"/>
    <dgm:cxn modelId="{EA7D2DB8-2BCB-40E5-BAEC-ADFE61553103}" type="presParOf" srcId="{B2AF9EE7-560F-47D4-B810-941DB206A2B0}" destId="{7DCF9C3B-D3A3-4CB6-A94B-0A774C0B1BA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F9C3B-D3A3-4CB6-A94B-0A774C0B1BA4}">
      <dsp:nvSpPr>
        <dsp:cNvPr id="0" name=""/>
        <dsp:cNvSpPr/>
      </dsp:nvSpPr>
      <dsp:spPr>
        <a:xfrm rot="10800000">
          <a:off x="125101" y="3709031"/>
          <a:ext cx="8496947" cy="28436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3991" tIns="240030" rIns="448056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Спасибо за внимание!</a:t>
          </a:r>
        </a:p>
      </dsp:txBody>
      <dsp:txXfrm rot="10800000">
        <a:off x="836025" y="3709031"/>
        <a:ext cx="7786023" cy="2843696"/>
      </dsp:txXfrm>
    </dsp:sp>
    <dsp:sp modelId="{D19D7758-5C2B-4AE8-82B5-B7B509F96924}">
      <dsp:nvSpPr>
        <dsp:cNvPr id="0" name=""/>
        <dsp:cNvSpPr/>
      </dsp:nvSpPr>
      <dsp:spPr>
        <a:xfrm>
          <a:off x="-72012" y="360039"/>
          <a:ext cx="4235145" cy="42266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EB5356E-83D9-4EAA-9E8A-444A857588E2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A0E4C13-71C7-4F2C-B71F-3E19D0F6B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1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9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1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4715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308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362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59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974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5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2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95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2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6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7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9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7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57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4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iro.ru/wp-content/uploads/2014/02/Ot-rojdenia-do-shkoli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9148"/>
            <a:ext cx="8496943" cy="133018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 дошкольного образования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6165304"/>
            <a:ext cx="3168352" cy="59774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Кемерово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25535"/>
            <a:ext cx="842493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№23 «ДЕТСКИЙ САД КОМБИНИРОВАННОГО ВИДА»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261826" y="5068733"/>
            <a:ext cx="1825241" cy="1080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Старший </a:t>
            </a:r>
          </a:p>
          <a:p>
            <a:pPr algn="ctr">
              <a:buFont typeface="Arial" pitchFamily="34" charset="0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воспитатель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Кайзер Янина Александровна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ED930AF-C4C1-4E27-A9D3-E7F304B57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96" y="2210712"/>
            <a:ext cx="5913370" cy="393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2389" y="235030"/>
            <a:ext cx="5915000" cy="1143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Целевой раздел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31959"/>
            <a:ext cx="8229600" cy="4694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/п 1.1-1.2./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Цели и задачи реализации Программы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Принципы и подходы к формированию Программы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Значимые для разработки и реализации Программы характеристики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 (целевые ориентиры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Основная образовательная Программа спланирована с учетом возрастных и индивидуальных особенностей детей, имеющих особые образовательные потребности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4941"/>
          <a:stretch/>
        </p:blipFill>
        <p:spPr bwMode="auto">
          <a:xfrm>
            <a:off x="107504" y="116632"/>
            <a:ext cx="3092434" cy="1315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ONY\Desktop\f20150227074422-1c14a737a5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703">
            <a:off x="6828709" y="5523880"/>
            <a:ext cx="2223009" cy="136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98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Содержательный раздел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31959"/>
            <a:ext cx="8229600" cy="5165393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/п 2.1-2.6./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	образовательной	деятельности	в	соответствии </a:t>
            </a:r>
            <a:r>
              <a:rPr lang="ru-RU" sz="32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направлениями развития ребенка с учетом в МАДОУ № 23 программ и методических пособий, обеспечивающих реализацию данных программ (в пяти образовательных</a:t>
            </a:r>
            <a:r>
              <a:rPr lang="ru-RU" sz="32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областях)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Вариативные формы, способы, методы и средства реализации основной образовательной Программы с учетом возрастных и индивидуальных особенностей воспитанников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Особенности образовательной деятельности разных видов и культурных практик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Способы и направления поддержки детской инициативы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Способы взаимодействия педагогического коллектива с семьями воспитанников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Иные характеристики содержания основной образовательной Программы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4941"/>
          <a:stretch/>
        </p:blipFill>
        <p:spPr bwMode="auto">
          <a:xfrm>
            <a:off x="107504" y="116632"/>
            <a:ext cx="3092434" cy="1315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ONY\Desktop\f20150227074422-1c14a737a5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66" y="5363380"/>
            <a:ext cx="2349692" cy="143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017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7930" y="274638"/>
            <a:ext cx="555887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Организационный раздел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4838"/>
            <a:ext cx="8496944" cy="4861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/п. 3.1-3.5/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Материально-техническое обеспечение Программы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Обеспеченность методическими материалами и средствами обучения и воспитания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Режим дня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Особенности традиционных событий, праздников, мероприятий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Особенности организации развивающей предметно-пространственной среды 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традиционных событий и праздников, мероприятий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4941"/>
          <a:stretch/>
        </p:blipFill>
        <p:spPr bwMode="auto">
          <a:xfrm>
            <a:off x="179512" y="10765"/>
            <a:ext cx="2948418" cy="1254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SONY\Desktop\f20150227074422-1c14a737a5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93" y="5445225"/>
            <a:ext cx="2216131" cy="13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522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82032798"/>
              </p:ext>
            </p:extLst>
          </p:nvPr>
        </p:nvGraphicFramePr>
        <p:xfrm>
          <a:off x="395536" y="188640"/>
          <a:ext cx="849694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esktop\cover_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771">
            <a:off x="557503" y="3237068"/>
            <a:ext cx="1632575" cy="227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466">
            <a:off x="182546" y="1047608"/>
            <a:ext cx="1578599" cy="2445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 descr="http://gazetahot.ru/uploads/posts/2013-12/138734217626c555a7efd8027f4df8c8ff7612aae05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5" r="36873" b="23445"/>
          <a:stretch/>
        </p:blipFill>
        <p:spPr bwMode="auto">
          <a:xfrm>
            <a:off x="72895" y="0"/>
            <a:ext cx="827794" cy="100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5"/>
          <a:stretch/>
        </p:blipFill>
        <p:spPr bwMode="auto">
          <a:xfrm>
            <a:off x="900689" y="0"/>
            <a:ext cx="8197938" cy="100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11760" y="1268759"/>
            <a:ext cx="6686867" cy="5400601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29.12.2012 г. № 273-ФЗ «Об образовании в Российской Федерации»;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Законом об образовании в Кемеровской области № 86-ОЗ (в ред. Закона Кемеровской области от 26.12.2013 № 147-ОЗ);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образования и науки Российской Федерации от 17.10.2013 г. № 1155 «Об утверждении федерального государственного образовательного стандарта дошкольного образования»;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Письмом Департамента государственной политики в сфере общего образования Министерства образования и науки РФ от 28.02.2014 № 08-249 «Комментарии к ФГОС дошкольного образования»;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Примерной общеобразовательной программой дошкольного образования «От рождения до школы» (под редакцией Н.Е.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Т.С. Комаровой, М.А. Васильевой); 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Программой «От рождения до школы» - инновационной программой дошкольного образования, издание 5-е (инновационное)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дополненное и переработанное, под редакцией Н.Е.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Т.С. Комаровой, Э.М Дорофеевой – МОЗАИКА-СИНТЕЗ, МОСКВА, 2021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4941"/>
          <a:stretch/>
        </p:blipFill>
        <p:spPr bwMode="auto">
          <a:xfrm>
            <a:off x="-4284" y="5640077"/>
            <a:ext cx="2664296" cy="113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34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2E722D-8088-4306-B366-737F1F95F26F}"/>
              </a:ext>
            </a:extLst>
          </p:cNvPr>
          <p:cNvSpPr txBox="1"/>
          <p:nvPr/>
        </p:nvSpPr>
        <p:spPr>
          <a:xfrm>
            <a:off x="3005643" y="2020782"/>
            <a:ext cx="4950214" cy="4316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Рабочей программы воспитания МАДОУ №23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Приказом Минобрнауки России от 30.08.2013 г. № 1014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образования»;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Действующими СанПин 2.4.3648-20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Приказом Минобрнауки России от 15.05.2020 № 236 «Об утверждении Порядка приема на обучение по образовательным программам дошкольного образования»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Уставом МАДОУ №23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Программой развития МАДОУ №23 на 2019-2024 год</a:t>
            </a:r>
          </a:p>
        </p:txBody>
      </p:sp>
      <p:pic>
        <p:nvPicPr>
          <p:cNvPr id="4" name="Picture 5" descr="http://gazetahot.ru/uploads/posts/2013-12/138734217626c555a7efd8027f4df8c8ff7612aae05.jpeg">
            <a:extLst>
              <a:ext uri="{FF2B5EF4-FFF2-40B4-BE49-F238E27FC236}">
                <a16:creationId xmlns:a16="http://schemas.microsoft.com/office/drawing/2014/main" id="{5513C2E2-204A-4078-9787-9ED9958BB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5" r="36873" b="23445"/>
          <a:stretch/>
        </p:blipFill>
        <p:spPr bwMode="auto">
          <a:xfrm>
            <a:off x="24484" y="0"/>
            <a:ext cx="827794" cy="100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51F3818-3B09-4390-AD8C-9482392D2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5"/>
          <a:stretch/>
        </p:blipFill>
        <p:spPr bwMode="auto">
          <a:xfrm>
            <a:off x="852278" y="0"/>
            <a:ext cx="8267238" cy="100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8A0ADAF-18F5-4B14-8FA3-C0E96F538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466">
            <a:off x="182546" y="1047608"/>
            <a:ext cx="1578599" cy="2445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 descr="C:\Users\SONY\Desktop\cover_image.jpeg">
            <a:extLst>
              <a:ext uri="{FF2B5EF4-FFF2-40B4-BE49-F238E27FC236}">
                <a16:creationId xmlns:a16="http://schemas.microsoft.com/office/drawing/2014/main" id="{1E6D72BA-C9E0-4F39-A23F-798CE04EB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771">
            <a:off x="557503" y="3237068"/>
            <a:ext cx="1632575" cy="227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C6E65E-4284-4738-9B99-75082774E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4941"/>
          <a:stretch/>
        </p:blipFill>
        <p:spPr bwMode="auto">
          <a:xfrm>
            <a:off x="-4352" y="5724775"/>
            <a:ext cx="2664296" cy="113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42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938" y="274638"/>
            <a:ext cx="5486862" cy="16421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sz="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67310">
              <a:lnSpc>
                <a:spcPct val="150000"/>
              </a:lnSpc>
              <a:spcBef>
                <a:spcPts val="335"/>
              </a:spcBef>
              <a:spcAft>
                <a:spcPts val="0"/>
              </a:spcAft>
            </a:pPr>
            <a:r>
              <a:rPr lang="ru-RU" sz="4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дошкольного образования МАДОУ</a:t>
            </a:r>
            <a:r>
              <a:rPr lang="ru-RU" sz="4000" b="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4000" b="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4000" b="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</a:t>
            </a:r>
            <a:r>
              <a:rPr lang="ru-RU" sz="4000" b="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lang="ru-RU" sz="4000" b="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комбинированного</a:t>
            </a:r>
            <a:r>
              <a:rPr lang="ru-RU" sz="4000" b="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вида»</a:t>
            </a:r>
            <a:r>
              <a:rPr lang="ru-RU" sz="4000" b="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разработана</a:t>
            </a:r>
            <a:r>
              <a:rPr lang="ru-RU" sz="4000" b="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4000" b="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основе Примерной образовательной программы дошкольного</a:t>
            </a:r>
            <a:r>
              <a:rPr lang="ru-RU" sz="4000" b="0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образования, образовательной программы дошкольного образования «От рождения до школы» под ред. Н.Е. </a:t>
            </a:r>
            <a:r>
              <a:rPr lang="ru-RU" sz="40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4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Т.С. Комаровой, М. А. Васильевой., Рабочей программы воспитания МАДОУ №23, с учетом Инновационного издания программы «От рождения до школы».</a:t>
            </a:r>
            <a:endParaRPr lang="ru-RU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полностью соответствует ФГОС, раскрывая все основные девять принципов Стандарта, согласуется с Уставом МАДОУ №23, его традициями и направлениями деятельности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4941"/>
          <a:stretch/>
        </p:blipFill>
        <p:spPr bwMode="auto">
          <a:xfrm>
            <a:off x="107504" y="116632"/>
            <a:ext cx="3092434" cy="1315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ONY\Desktop\f20150227074422-1c14a737a5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2810">
            <a:off x="6527496" y="5361109"/>
            <a:ext cx="2439007" cy="140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25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938" y="274638"/>
            <a:ext cx="5486862" cy="16421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55334"/>
            <a:ext cx="8229600" cy="5402666"/>
          </a:xfrm>
        </p:spPr>
        <p:txBody>
          <a:bodyPr>
            <a:normAutofit fontScale="85000" lnSpcReduction="10000"/>
          </a:bodyPr>
          <a:lstStyle/>
          <a:p>
            <a:pPr marL="514350" algn="just"/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рассчитана на детей дошкольного возраста от 2-7 лет.</a:t>
            </a:r>
          </a:p>
          <a:p>
            <a:pPr marR="66040" indent="448945">
              <a:lnSpc>
                <a:spcPct val="150000"/>
              </a:lnSpc>
              <a:spcBef>
                <a:spcPts val="780"/>
              </a:spcBef>
              <a:spcAft>
                <a:spcPts val="0"/>
              </a:spcAft>
            </a:pPr>
            <a:r>
              <a:rPr lang="ru-RU" sz="19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охватывает все возрастные периоды физического и психического развития детей: младшая группа 2-3 лет, средний дошкольный возраст — от 4 до 5 лет (средняя группа), старший дошкольный возраст — от 5 до 7 лет (старшая и подготовительная к школе группы).</a:t>
            </a:r>
            <a:endParaRPr lang="ru-RU" sz="1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6040" indent="227965">
              <a:lnSpc>
                <a:spcPct val="150000"/>
              </a:lnSpc>
            </a:pPr>
            <a:r>
              <a:rPr lang="ru-RU" sz="19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программа раскрывает содержание совместной деятельности воспитателя и детей, показывая целевые ориентиры освоения Программы. Так же раскрывает «портрет дошкольника» 7 года жизни отвечающий идеям дошкольной педагогики и требованиям к структуре образовательной программы.</a:t>
            </a:r>
          </a:p>
          <a:p>
            <a:pPr marR="65405" indent="316865">
              <a:lnSpc>
                <a:spcPct val="150000"/>
              </a:lnSpc>
            </a:pPr>
            <a:r>
              <a:rPr lang="ru-RU" sz="19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программа подчеркивает особую роль семьи в сотрудничестве</a:t>
            </a:r>
            <a:r>
              <a:rPr lang="ru-RU" sz="1900" b="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900" b="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детским</a:t>
            </a:r>
            <a:r>
              <a:rPr lang="ru-RU" sz="1900" b="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садом,</a:t>
            </a:r>
            <a:r>
              <a:rPr lang="ru-RU" sz="1900" b="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концептуальным</a:t>
            </a:r>
            <a:r>
              <a:rPr lang="ru-RU" sz="1900" b="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подходом</a:t>
            </a:r>
            <a:r>
              <a:rPr lang="ru-RU" sz="1900" b="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которой</a:t>
            </a:r>
            <a:r>
              <a:rPr lang="ru-RU" sz="1900" b="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</a:t>
            </a:r>
            <a:endParaRPr lang="ru-RU" sz="1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0485">
              <a:lnSpc>
                <a:spcPct val="150000"/>
              </a:lnSpc>
            </a:pPr>
            <a:r>
              <a:rPr lang="ru-RU" sz="19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развитие субъективной позиции родителей в педагогическом образовании, то есть развитие ответственного, активного отношения к образовательной деятельности.</a:t>
            </a:r>
            <a:endParaRPr lang="ru-RU" sz="1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6040" indent="227965">
              <a:lnSpc>
                <a:spcPct val="150000"/>
              </a:lnSpc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4941"/>
          <a:stretch/>
        </p:blipFill>
        <p:spPr bwMode="auto">
          <a:xfrm>
            <a:off x="107504" y="116632"/>
            <a:ext cx="3092434" cy="1315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28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202" y="0"/>
            <a:ext cx="5486862" cy="16421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40000" lnSpcReduction="20000"/>
          </a:bodyPr>
          <a:lstStyle/>
          <a:p>
            <a:pPr marR="66040" indent="227965">
              <a:lnSpc>
                <a:spcPct val="120000"/>
              </a:lnSpc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4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состоит из 2 частей:</a:t>
            </a:r>
          </a:p>
          <a:p>
            <a:pPr marL="0" marR="66040" indent="0">
              <a:lnSpc>
                <a:spcPct val="120000"/>
              </a:lnSpc>
              <a:spcBef>
                <a:spcPts val="0"/>
              </a:spcBef>
            </a:pPr>
            <a:r>
              <a:rPr lang="ru-RU" sz="43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часть программы составлена на основе Примерной основной образовательной программы дошкольного образования, </a:t>
            </a:r>
            <a:r>
              <a:rPr lang="ru-RU" sz="4300" b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образовательной</a:t>
            </a:r>
            <a:r>
              <a:rPr lang="ru-RU" sz="43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программы дошкольного образования «От рождения до школы» / Под</a:t>
            </a:r>
            <a:r>
              <a:rPr lang="ru-RU" sz="43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редакцией Н.Е. </a:t>
            </a:r>
            <a:r>
              <a:rPr lang="ru-RU" sz="4300" b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Вераксы</a:t>
            </a:r>
            <a:r>
              <a:rPr lang="ru-RU" sz="4300" b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, Т.С. Комаровой, М.А. Васильевой</a:t>
            </a:r>
            <a:r>
              <a:rPr lang="ru-RU" sz="43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Рабочей программы воспитания МАДОУ №23, с учетом Инновационного издания программы «От рождения до школы»</a:t>
            </a:r>
            <a:endParaRPr lang="ru-RU" sz="4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67310" indent="0">
              <a:lnSpc>
                <a:spcPct val="120000"/>
              </a:lnSpc>
              <a:spcBef>
                <a:spcPts val="0"/>
              </a:spcBef>
            </a:pPr>
            <a:r>
              <a:rPr lang="ru-RU" sz="43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образовательной деятельности основной части программы распределено в объеме 70%,63% от общего объема.</a:t>
            </a:r>
            <a:endParaRPr lang="ru-RU" sz="4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6604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4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вторая часть программы, формируемая участниками образовательного процесса составлена с учетом парциальных программ, содержание которых распределено в объеме 30%,37%: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4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выборе парциальных программ коллектив ДОУ учитывал, образовательные потребности, интересы и мотивы детей, членов их семей и педагогов и условия ДОУ. </a:t>
            </a:r>
            <a:endParaRPr lang="ru-RU" sz="4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детском саду наряду реализуются </a:t>
            </a:r>
            <a:r>
              <a:rPr lang="ru-RU" sz="43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парциальные программы</a:t>
            </a:r>
            <a:r>
              <a:rPr lang="ru-RU" sz="4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области «Познавательное развитие» в разделе ФЭМП Колесникова Е.В. «Математические ступеньки», «Речевое развитие»: Ушакова О.С. «Развитие речи в детском саду» для старшей разновозрастной группы,  в социально-коммуникативной области «Азбука дорожного движения» Соколовой Т.Б., в области художественно-эстетического развития «Ладушки» И. Каплунова, И. </a:t>
            </a:r>
            <a:r>
              <a:rPr lang="ru-RU" sz="4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Новоскольцева</a:t>
            </a:r>
            <a:r>
              <a:rPr lang="ru-RU" sz="4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sz="4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И.В.Лыкова</a:t>
            </a:r>
            <a:r>
              <a:rPr lang="ru-RU" sz="4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«Изобразительная деятельность в детском саду» «Цветные ладошки», </a:t>
            </a:r>
            <a:r>
              <a:rPr lang="ru-RU" sz="4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Е.А.Янушко</a:t>
            </a:r>
            <a:r>
              <a:rPr lang="ru-RU" sz="4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«Рисование с детьми младшего возраста», «лепка с детьми младшего возраста</a:t>
            </a:r>
          </a:p>
          <a:p>
            <a:pPr marL="0" indent="0">
              <a:lnSpc>
                <a:spcPct val="120000"/>
              </a:lnSpc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4941"/>
          <a:stretch/>
        </p:blipFill>
        <p:spPr bwMode="auto">
          <a:xfrm>
            <a:off x="45768" y="0"/>
            <a:ext cx="3092434" cy="1315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02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938" y="274638"/>
            <a:ext cx="5486862" cy="16421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80920" cy="5400600"/>
          </a:xfrm>
        </p:spPr>
        <p:txBody>
          <a:bodyPr>
            <a:normAutofit/>
          </a:bodyPr>
          <a:lstStyle/>
          <a:p>
            <a:pPr marR="66040" indent="227965">
              <a:lnSpc>
                <a:spcPct val="150000"/>
              </a:lnSpc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задач осуществляется через все виды детской деятельности. Работа строится по трём направлениям:</a:t>
            </a:r>
          </a:p>
          <a:p>
            <a:pPr marL="1600200" lvl="3" indent="-228600" algn="just">
              <a:lnSpc>
                <a:spcPct val="115000"/>
              </a:lnSpc>
              <a:buFont typeface="+mj-lt"/>
              <a:buAutoNum type="arabicPeriod"/>
              <a:tabLst>
                <a:tab pos="18288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Взрослая общность: Организационно-педагогическая, работа с родителями</a:t>
            </a:r>
          </a:p>
          <a:p>
            <a:pPr marL="1600200" lvl="3" indent="-228600" algn="just">
              <a:lnSpc>
                <a:spcPct val="115000"/>
              </a:lnSpc>
              <a:buFont typeface="+mj-lt"/>
              <a:buAutoNum type="arabicPeriod"/>
              <a:tabLst>
                <a:tab pos="18288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Взросло-детская общность: Работа с детьми.</a:t>
            </a:r>
          </a:p>
          <a:p>
            <a:pPr marL="1600200" lvl="3" indent="-2286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Детская общность: обеспечение образовательной среды в соответствии с ООП и ФГОС, создание положительной эмоциональной атмосферы, доброжелательности и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Оптимальные условия для развития ребенка – это продуманное соотношение свободной, регламентируемой и нерегламентированной (совместная деятельность педагогов и детей и самостоятельная деятельность детей) форм деятельности ребенка. Образовательная деятельность вне организованных занятий (через кружковую работу) обеспечивает максимальный учет особенностей и возможностей ребенка, его интересы и склонности.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4941"/>
          <a:stretch/>
        </p:blipFill>
        <p:spPr bwMode="auto">
          <a:xfrm>
            <a:off x="107504" y="116632"/>
            <a:ext cx="3092434" cy="1315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58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938" y="274638"/>
            <a:ext cx="5486862" cy="16421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80920" cy="5400600"/>
          </a:xfrm>
        </p:spPr>
        <p:txBody>
          <a:bodyPr>
            <a:normAutofit/>
          </a:bodyPr>
          <a:lstStyle/>
          <a:p>
            <a:pPr marR="66040" indent="227965">
              <a:lnSpc>
                <a:spcPct val="150000"/>
              </a:lnSpc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основу</a:t>
            </a:r>
            <a:r>
              <a:rPr lang="ru-RU" sz="1600" spc="-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1600" spc="-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lang="ru-RU" sz="16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r>
              <a:rPr lang="ru-RU" sz="16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</a:t>
            </a:r>
            <a:r>
              <a:rPr lang="ru-RU" sz="16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комплексно- тематический принцип с ведущей игровой деятельностью. В действующем ФГОС ДО игровая деятельность не включена ни в одну из образовательных областей, т.к. в дошкольном возрасте игра-ведущий вид деятельности и должна присутствовать во всей психолого-педагогической работе.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Изложение содержания программы по тематическим блокам позволяет легко формировать вариативную часть, которая занимает приблизительно 40% от основной образовательной программы.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программных задач осуществляется во время организации занятий, совместной деятельности взрослых и детей, а также самостоятельной деятельности детей не только в рамках непосредственно образовательной деятельности, но и при проведении режимных моментов в соответствии со спецификой дошкольного образования</a:t>
            </a:r>
            <a:endParaRPr 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4941"/>
          <a:stretch/>
        </p:blipFill>
        <p:spPr bwMode="auto">
          <a:xfrm>
            <a:off x="107504" y="116632"/>
            <a:ext cx="3092434" cy="1315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829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938" y="116632"/>
            <a:ext cx="5486862" cy="16421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целевой</a:t>
            </a:r>
          </a:p>
          <a:p>
            <a:pPr>
              <a:buFont typeface="Wingdings" pitchFamily="2" charset="2"/>
              <a:buChar char="Ø"/>
            </a:pPr>
            <a:r>
              <a:rPr lang="ru-RU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содержательный</a:t>
            </a:r>
          </a:p>
          <a:p>
            <a:pPr>
              <a:buFont typeface="Wingdings" pitchFamily="2" charset="2"/>
              <a:buChar char="Ø"/>
            </a:pPr>
            <a:r>
              <a:rPr lang="ru-RU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организационный</a:t>
            </a:r>
          </a:p>
          <a:p>
            <a:pPr>
              <a:buFont typeface="Wingdings" pitchFamily="2" charset="2"/>
              <a:buChar char="Ø"/>
            </a:pPr>
            <a:r>
              <a:rPr lang="ru-RU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краткая презентация</a:t>
            </a:r>
            <a:r>
              <a:rPr lang="ru-RU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каждый раздел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включает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обязательную часть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часть, формируемую участниками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образовательных отношений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4941"/>
          <a:stretch/>
        </p:blipFill>
        <p:spPr bwMode="auto">
          <a:xfrm>
            <a:off x="107504" y="116632"/>
            <a:ext cx="3092434" cy="1315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ONY\Desktop\f20150227074422-1c14a737a5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93" y="5445225"/>
            <a:ext cx="2216131" cy="13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19394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1673</TotalTime>
  <Words>1155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Аспект</vt:lpstr>
      <vt:lpstr>Основная образовательная программа дошкольного образования</vt:lpstr>
      <vt:lpstr>Презентация PowerPoint</vt:lpstr>
      <vt:lpstr>Презентация PowerPoint</vt:lpstr>
      <vt:lpstr>Основная образовательная программа</vt:lpstr>
      <vt:lpstr>Основная образовательная программа</vt:lpstr>
      <vt:lpstr>Основная образовательная программа</vt:lpstr>
      <vt:lpstr>Основная образовательная программа</vt:lpstr>
      <vt:lpstr>Основная образовательная программа</vt:lpstr>
      <vt:lpstr>Основная образовательная программа</vt:lpstr>
      <vt:lpstr>Целевой раздел</vt:lpstr>
      <vt:lpstr>Содержательный раздел</vt:lpstr>
      <vt:lpstr>Организационный раздел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«ГИМНАЗИЯ № 42»  ДОШКОЛЬНОЕ ОБРАЗОВАТЕЛЬНОЕ ПОДРАЗДЕЛЕНИЕ</dc:title>
  <dc:creator>ADMIN55</dc:creator>
  <cp:lastModifiedBy>янина кайзер</cp:lastModifiedBy>
  <cp:revision>145</cp:revision>
  <cp:lastPrinted>2022-01-11T06:41:59Z</cp:lastPrinted>
  <dcterms:modified xsi:type="dcterms:W3CDTF">2022-02-01T06:19:49Z</dcterms:modified>
</cp:coreProperties>
</file>